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257" r:id="rId2"/>
    <p:sldId id="259" r:id="rId3"/>
    <p:sldId id="341" r:id="rId4"/>
    <p:sldId id="345" r:id="rId5"/>
    <p:sldId id="340" r:id="rId6"/>
    <p:sldId id="339" r:id="rId7"/>
    <p:sldId id="337" r:id="rId8"/>
    <p:sldId id="346" r:id="rId9"/>
    <p:sldId id="271" r:id="rId10"/>
    <p:sldId id="342" r:id="rId11"/>
    <p:sldId id="258" r:id="rId12"/>
    <p:sldId id="343" r:id="rId13"/>
    <p:sldId id="303" r:id="rId14"/>
    <p:sldId id="273"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89336" autoAdjust="0"/>
  </p:normalViewPr>
  <p:slideViewPr>
    <p:cSldViewPr>
      <p:cViewPr varScale="1">
        <p:scale>
          <a:sx n="65" d="100"/>
          <a:sy n="65" d="100"/>
        </p:scale>
        <p:origin x="-1548" y="-114"/>
      </p:cViewPr>
      <p:guideLst>
        <p:guide orient="horz" pos="2160"/>
        <p:guide pos="2880"/>
      </p:guideLst>
    </p:cSldViewPr>
  </p:slideViewPr>
  <p:outlineViewPr>
    <p:cViewPr>
      <p:scale>
        <a:sx n="33" d="100"/>
        <a:sy n="33" d="100"/>
      </p:scale>
      <p:origin x="0" y="412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14E6B82-3039-4014-96F3-D06B638107BF}" type="datetimeFigureOut">
              <a:rPr lang="en-US" smtClean="0"/>
              <a:t>17-01-2017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C3D4ECF-03D4-4B5D-9C8B-7D72D34441A4}" type="slidenum">
              <a:rPr lang="en-US" smtClean="0"/>
              <a:t>‹#›</a:t>
            </a:fld>
            <a:endParaRPr lang="en-US"/>
          </a:p>
        </p:txBody>
      </p:sp>
    </p:spTree>
    <p:extLst>
      <p:ext uri="{BB962C8B-B14F-4D97-AF65-F5344CB8AC3E}">
        <p14:creationId xmlns:p14="http://schemas.microsoft.com/office/powerpoint/2010/main" val="29569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2B18E8DA-071E-4471-8068-D3A59B400381}" type="datetimeFigureOut">
              <a:rPr lang="en-US" smtClean="0"/>
              <a:pPr/>
              <a:t>17-01-2017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6E39FC7-490C-466A-8B2E-D406A25D4CB3}" type="slidenum">
              <a:rPr lang="en-US" smtClean="0"/>
              <a:pPr/>
              <a:t>‹#›</a:t>
            </a:fld>
            <a:endParaRPr lang="en-US"/>
          </a:p>
        </p:txBody>
      </p:sp>
    </p:spTree>
    <p:extLst>
      <p:ext uri="{BB962C8B-B14F-4D97-AF65-F5344CB8AC3E}">
        <p14:creationId xmlns:p14="http://schemas.microsoft.com/office/powerpoint/2010/main" val="327829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57C14-433C-4376-B51D-D23A4B55B12F}" type="slidenum">
              <a:rPr lang="en-US" smtClean="0">
                <a:solidFill>
                  <a:prstClr val="white"/>
                </a:solidFill>
              </a:rPr>
              <a:pPr/>
              <a:t>1</a:t>
            </a:fld>
            <a:endParaRPr lang="en-US" dirty="0">
              <a:solidFill>
                <a:prstClr val="white"/>
              </a:solidFill>
            </a:endParaRPr>
          </a:p>
        </p:txBody>
      </p:sp>
    </p:spTree>
    <p:extLst>
      <p:ext uri="{BB962C8B-B14F-4D97-AF65-F5344CB8AC3E}">
        <p14:creationId xmlns:p14="http://schemas.microsoft.com/office/powerpoint/2010/main" val="331522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lgn="just">
              <a:buFontTx/>
              <a:buAutoNum type="arabicPeriod"/>
              <a:defRPr/>
            </a:pPr>
            <a:endParaRPr lang="en-US" dirty="0" smtClean="0">
              <a:latin typeface="Cambria" pitchFamily="18" charset="0"/>
            </a:endParaRPr>
          </a:p>
        </p:txBody>
      </p:sp>
      <p:sp>
        <p:nvSpPr>
          <p:cNvPr id="4" name="Slide Number Placeholder 3"/>
          <p:cNvSpPr>
            <a:spLocks noGrp="1"/>
          </p:cNvSpPr>
          <p:nvPr>
            <p:ph type="sldNum" sz="quarter" idx="10"/>
          </p:nvPr>
        </p:nvSpPr>
        <p:spPr/>
        <p:txBody>
          <a:bodyPr/>
          <a:lstStyle/>
          <a:p>
            <a:fld id="{A6E39FC7-490C-466A-8B2E-D406A25D4CB3}" type="slidenum">
              <a:rPr lang="en-US" smtClean="0"/>
              <a:pPr/>
              <a:t>2</a:t>
            </a:fld>
            <a:endParaRPr lang="en-US" dirty="0"/>
          </a:p>
        </p:txBody>
      </p:sp>
    </p:spTree>
    <p:extLst>
      <p:ext uri="{BB962C8B-B14F-4D97-AF65-F5344CB8AC3E}">
        <p14:creationId xmlns:p14="http://schemas.microsoft.com/office/powerpoint/2010/main" val="74257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lgn="just">
              <a:buFontTx/>
              <a:buAutoNum type="arabicPeriod"/>
              <a:defRPr/>
            </a:pPr>
            <a:endParaRPr lang="en-US" dirty="0" smtClean="0">
              <a:latin typeface="Cambria" pitchFamily="18" charset="0"/>
            </a:endParaRPr>
          </a:p>
        </p:txBody>
      </p:sp>
      <p:sp>
        <p:nvSpPr>
          <p:cNvPr id="4" name="Slide Number Placeholder 3"/>
          <p:cNvSpPr>
            <a:spLocks noGrp="1"/>
          </p:cNvSpPr>
          <p:nvPr>
            <p:ph type="sldNum" sz="quarter" idx="10"/>
          </p:nvPr>
        </p:nvSpPr>
        <p:spPr/>
        <p:txBody>
          <a:bodyPr/>
          <a:lstStyle/>
          <a:p>
            <a:fld id="{A6E39FC7-490C-466A-8B2E-D406A25D4CB3}" type="slidenum">
              <a:rPr lang="en-US" smtClean="0"/>
              <a:pPr/>
              <a:t>3</a:t>
            </a:fld>
            <a:endParaRPr lang="en-US" dirty="0"/>
          </a:p>
        </p:txBody>
      </p:sp>
    </p:spTree>
    <p:extLst>
      <p:ext uri="{BB962C8B-B14F-4D97-AF65-F5344CB8AC3E}">
        <p14:creationId xmlns:p14="http://schemas.microsoft.com/office/powerpoint/2010/main" val="74257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57779" algn="just"/>
            <a:endParaRPr lang="en-US" dirty="0" smtClean="0">
              <a:latin typeface="Cambria Math" pitchFamily="18" charset="0"/>
              <a:ea typeface="Cambria Math" pitchFamily="18" charset="0"/>
              <a:cs typeface="Cambria Math" pitchFamily="18" charset="0"/>
            </a:endParaRPr>
          </a:p>
          <a:p>
            <a:pPr marL="57779" marR="0" indent="0" algn="just" defTabSz="914400" rtl="0" eaLnBrk="0" fontAlgn="base" latinLnBrk="0" hangingPunct="0">
              <a:lnSpc>
                <a:spcPct val="100000"/>
              </a:lnSpc>
              <a:spcBef>
                <a:spcPts val="0"/>
              </a:spcBef>
              <a:spcAft>
                <a:spcPct val="0"/>
              </a:spcAft>
              <a:buClrTx/>
              <a:buSzTx/>
              <a:buFontTx/>
              <a:buNone/>
              <a:tabLst/>
              <a:defRPr/>
            </a:pPr>
            <a:r>
              <a:rPr lang="en-US" dirty="0" smtClean="0">
                <a:latin typeface="Cambria Math" pitchFamily="18" charset="0"/>
                <a:ea typeface="Cambria Math" pitchFamily="18" charset="0"/>
                <a:cs typeface="Cambria Math" pitchFamily="18" charset="0"/>
              </a:rPr>
              <a:t>In an effort to provide a platform for planned retirement to the working population </a:t>
            </a:r>
            <a:r>
              <a:rPr lang="en-US" baseline="0" dirty="0" smtClean="0">
                <a:latin typeface="Cambria Math" pitchFamily="18" charset="0"/>
                <a:ea typeface="Cambria Math" pitchFamily="18" charset="0"/>
                <a:cs typeface="Cambria Math" pitchFamily="18" charset="0"/>
              </a:rPr>
              <a:t>(including the government employees), the National Pension System was envisaged. NPS is based on the principal of defined contribution wherein the subscriber and / or employer contributes regularly which results in a substantial corpus for meeting up the expenses during post retirement period. </a:t>
            </a:r>
            <a:r>
              <a:rPr lang="en-US" dirty="0" smtClean="0">
                <a:latin typeface="Cambria Math" pitchFamily="18" charset="0"/>
                <a:ea typeface="Cambria Math" pitchFamily="18" charset="0"/>
                <a:cs typeface="Cambria Math" pitchFamily="18" charset="0"/>
              </a:rPr>
              <a:t>NPS</a:t>
            </a:r>
            <a:r>
              <a:rPr lang="en-US" baseline="0" dirty="0" smtClean="0">
                <a:latin typeface="Cambria Math" pitchFamily="18" charset="0"/>
                <a:ea typeface="Cambria Math" pitchFamily="18" charset="0"/>
                <a:cs typeface="Cambria Math" pitchFamily="18" charset="0"/>
              </a:rPr>
              <a:t> is quite unique in terms of the investment lifecycle coupled with the flexibilities it offers to Subscriber. A subscribers’ association with NPS typically ranges for decades. It is a product designed to cover the “risk of living”, wherein an insurance product typically covers the “risk of death”. Unlike MF product, there is flexibility of changing PFM and option to customize asset allocation.   </a:t>
            </a:r>
          </a:p>
          <a:p>
            <a:pPr marL="57779" marR="0" indent="0" algn="just" defTabSz="914400" rtl="0" eaLnBrk="0" fontAlgn="base" latinLnBrk="0" hangingPunct="0">
              <a:lnSpc>
                <a:spcPct val="100000"/>
              </a:lnSpc>
              <a:spcBef>
                <a:spcPts val="0"/>
              </a:spcBef>
              <a:spcAft>
                <a:spcPct val="0"/>
              </a:spcAft>
              <a:buClrTx/>
              <a:buSzTx/>
              <a:buFontTx/>
              <a:buNone/>
              <a:tabLst/>
              <a:defRPr/>
            </a:pPr>
            <a:endParaRPr lang="en-US" baseline="0" dirty="0" smtClean="0">
              <a:latin typeface="Cambria Math" pitchFamily="18" charset="0"/>
              <a:ea typeface="Cambria Math" pitchFamily="18" charset="0"/>
              <a:cs typeface="Cambria Math" pitchFamily="18" charset="0"/>
            </a:endParaRPr>
          </a:p>
          <a:p>
            <a:pPr marL="57779" marR="0" indent="0" algn="just" defTabSz="914400" rtl="0" eaLnBrk="0" fontAlgn="base" latinLnBrk="0" hangingPunct="0">
              <a:lnSpc>
                <a:spcPct val="100000"/>
              </a:lnSpc>
              <a:spcBef>
                <a:spcPts val="0"/>
              </a:spcBef>
              <a:spcAft>
                <a:spcPct val="0"/>
              </a:spcAft>
              <a:buClrTx/>
              <a:buSzTx/>
              <a:buFontTx/>
              <a:buNone/>
              <a:tabLst/>
              <a:defRPr/>
            </a:pPr>
            <a:r>
              <a:rPr lang="en-US" baseline="0" dirty="0" smtClean="0">
                <a:latin typeface="Cambria Math" pitchFamily="18" charset="0"/>
                <a:ea typeface="Cambria Math" pitchFamily="18" charset="0"/>
                <a:cs typeface="Cambria Math" pitchFamily="18" charset="0"/>
              </a:rPr>
              <a:t>As we proceed, we will discuss in detail the various options that the subscribers have. </a:t>
            </a:r>
          </a:p>
          <a:p>
            <a:pPr marL="57779" algn="just">
              <a:lnSpc>
                <a:spcPct val="100000"/>
              </a:lnSpc>
              <a:spcBef>
                <a:spcPts val="0"/>
              </a:spcBef>
            </a:pPr>
            <a:endParaRPr lang="en-US" baseline="0" dirty="0" smtClean="0">
              <a:latin typeface="Cambria Math" pitchFamily="18" charset="0"/>
              <a:ea typeface="Cambria Math" pitchFamily="18" charset="0"/>
              <a:cs typeface="Cambria Math" pitchFamily="18" charset="0"/>
            </a:endParaRPr>
          </a:p>
          <a:p>
            <a:pPr marL="57779" algn="just">
              <a:lnSpc>
                <a:spcPct val="100000"/>
              </a:lnSpc>
              <a:spcBef>
                <a:spcPts val="0"/>
              </a:spcBef>
            </a:pPr>
            <a:r>
              <a:rPr lang="en-US" baseline="0" dirty="0" smtClean="0">
                <a:latin typeface="Cambria Math" pitchFamily="18" charset="0"/>
                <a:ea typeface="Cambria Math" pitchFamily="18" charset="0"/>
                <a:cs typeface="Cambria Math" pitchFamily="18" charset="0"/>
              </a:rPr>
              <a:t>The scheme was launched form January 1, 2004 for all central government employees (except for the armed forces). It was optional for the State Governments. As of now, 29 States and UTs have adopted NPS for their employees and are in different phases of implementation. Subsequently, from May 2009, it was made available to the common man. </a:t>
            </a:r>
          </a:p>
          <a:p>
            <a:pPr marL="57779" algn="just">
              <a:lnSpc>
                <a:spcPct val="100000"/>
              </a:lnSpc>
              <a:spcBef>
                <a:spcPts val="0"/>
              </a:spcBef>
            </a:pPr>
            <a:endParaRPr lang="en-US" dirty="0" smtClean="0">
              <a:latin typeface="Cambria Math" pitchFamily="18" charset="0"/>
              <a:ea typeface="Cambria Math" pitchFamily="18" charset="0"/>
              <a:cs typeface="Cambria Math" pitchFamily="18" charset="0"/>
            </a:endParaRPr>
          </a:p>
          <a:p>
            <a:pPr marL="57779" algn="just">
              <a:lnSpc>
                <a:spcPct val="100000"/>
              </a:lnSpc>
              <a:spcBef>
                <a:spcPts val="0"/>
              </a:spcBef>
            </a:pPr>
            <a:r>
              <a:rPr lang="en-US" dirty="0" smtClean="0">
                <a:latin typeface="Cambria Math" pitchFamily="18" charset="0"/>
                <a:ea typeface="Cambria Math" pitchFamily="18" charset="0"/>
                <a:cs typeface="Cambria Math" pitchFamily="18" charset="0"/>
              </a:rPr>
              <a:t>As on date there are more than 7 million subscribers registered in CRA system.</a:t>
            </a:r>
            <a:r>
              <a:rPr lang="en-US" baseline="0" dirty="0" smtClean="0">
                <a:latin typeface="Cambria Math" pitchFamily="18" charset="0"/>
                <a:ea typeface="Cambria Math" pitchFamily="18" charset="0"/>
                <a:cs typeface="Cambria Math" pitchFamily="18" charset="0"/>
              </a:rPr>
              <a:t> </a:t>
            </a:r>
            <a:r>
              <a:rPr lang="en-US" baseline="0" dirty="0" smtClean="0">
                <a:latin typeface="Cambria" pitchFamily="18" charset="0"/>
              </a:rPr>
              <a:t>With the constant increase in the corpus and the Subscriber base which the Government sector is significantly contributing towards the fund and administration cost are bound to go down with the benefits ultimately to the Subscriber.</a:t>
            </a:r>
            <a:endParaRPr lang="en-US" dirty="0" smtClean="0">
              <a:latin typeface="Cambria Math" pitchFamily="18" charset="0"/>
              <a:ea typeface="Cambria Math" pitchFamily="18" charset="0"/>
              <a:cs typeface="Cambria Math" pitchFamily="18" charset="0"/>
            </a:endParaRPr>
          </a:p>
          <a:p>
            <a:endParaRPr lang="en-IN" dirty="0"/>
          </a:p>
        </p:txBody>
      </p:sp>
      <p:sp>
        <p:nvSpPr>
          <p:cNvPr id="4" name="Slide Number Placeholder 3"/>
          <p:cNvSpPr>
            <a:spLocks noGrp="1"/>
          </p:cNvSpPr>
          <p:nvPr>
            <p:ph type="sldNum" sz="quarter" idx="10"/>
          </p:nvPr>
        </p:nvSpPr>
        <p:spPr/>
        <p:txBody>
          <a:bodyPr/>
          <a:lstStyle/>
          <a:p>
            <a:fld id="{A6E39FC7-490C-466A-8B2E-D406A25D4CB3}" type="slidenum">
              <a:rPr lang="en-US" smtClean="0"/>
              <a:pPr/>
              <a:t>11</a:t>
            </a:fld>
            <a:endParaRPr lang="en-US" dirty="0"/>
          </a:p>
        </p:txBody>
      </p:sp>
    </p:spTree>
    <p:extLst>
      <p:ext uri="{BB962C8B-B14F-4D97-AF65-F5344CB8AC3E}">
        <p14:creationId xmlns:p14="http://schemas.microsoft.com/office/powerpoint/2010/main" val="330365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2857500" y="514350"/>
            <a:ext cx="3429000" cy="2571750"/>
          </a:xfrm>
          <a:ln/>
        </p:spPr>
      </p:sp>
      <p:sp>
        <p:nvSpPr>
          <p:cNvPr id="44035" name="Rectangle 3"/>
          <p:cNvSpPr>
            <a:spLocks noGrp="1" noChangeArrowheads="1"/>
          </p:cNvSpPr>
          <p:nvPr>
            <p:ph type="body" idx="1"/>
          </p:nvPr>
        </p:nvSpPr>
        <p:spPr>
          <a:noFill/>
          <a:ln/>
        </p:spPr>
        <p:txBody>
          <a:bodyPr/>
          <a:lstStyle/>
          <a:p>
            <a:pPr marL="226423" indent="-226423" algn="just">
              <a:buFontTx/>
              <a:buAutoNum type="arabicPeriod"/>
            </a:pPr>
            <a:endParaRPr lang="en-US" dirty="0" smtClean="0">
              <a:latin typeface="Cambria" pitchFamily="18" charset="0"/>
            </a:endParaRPr>
          </a:p>
        </p:txBody>
      </p:sp>
      <p:sp>
        <p:nvSpPr>
          <p:cNvPr id="44036" name="Slide Number Placeholder 3"/>
          <p:cNvSpPr>
            <a:spLocks noGrp="1"/>
          </p:cNvSpPr>
          <p:nvPr>
            <p:ph type="sldNum" sz="quarter" idx="5"/>
          </p:nvPr>
        </p:nvSpPr>
        <p:spPr>
          <a:noFill/>
        </p:spPr>
        <p:txBody>
          <a:bodyPr/>
          <a:lstStyle/>
          <a:p>
            <a:fld id="{294B8226-EE8B-4363-B159-1B6B72ECF912}" type="slidenum">
              <a:rPr lang="ru-RU" smtClean="0">
                <a:latin typeface="Arial" pitchFamily="34" charset="0"/>
              </a:rPr>
              <a:pPr/>
              <a:t>13</a:t>
            </a:fld>
            <a:endParaRPr lang="ru-RU" smtClean="0">
              <a:latin typeface="Arial" pitchFamily="34" charset="0"/>
            </a:endParaRPr>
          </a:p>
        </p:txBody>
      </p:sp>
      <p:sp>
        <p:nvSpPr>
          <p:cNvPr id="44037" name="Footer Placeholder 4"/>
          <p:cNvSpPr>
            <a:spLocks noGrp="1"/>
          </p:cNvSpPr>
          <p:nvPr>
            <p:ph type="ftr" sz="quarter" idx="4"/>
          </p:nvPr>
        </p:nvSpPr>
        <p:spPr>
          <a:noFill/>
        </p:spPr>
        <p:txBody>
          <a:bodyPr/>
          <a:lstStyle/>
          <a:p>
            <a:r>
              <a:rPr lang="en-US" smtClean="0">
                <a:latin typeface="Arial" pitchFamily="34" charset="0"/>
              </a:rPr>
              <a:t>1-32</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5" name="Rectangle 14"/>
          <p:cNvSpPr/>
          <p:nvPr/>
        </p:nvSpPr>
        <p:spPr>
          <a:xfrm>
            <a:off x="0" y="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hasCustomPrompt="1"/>
          </p:nvPr>
        </p:nvSpPr>
        <p:spPr>
          <a:xfrm>
            <a:off x="5556302" y="3124201"/>
            <a:ext cx="3359098" cy="838200"/>
          </a:xfrm>
        </p:spPr>
        <p:txBody>
          <a:bodyPr>
            <a:normAutofit/>
          </a:bodyPr>
          <a:lstStyle>
            <a:lvl1pPr marL="0" indent="0" algn="r">
              <a:buNone/>
              <a:defRPr sz="2000" b="0">
                <a:solidFill>
                  <a:srgbClr val="F78009"/>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0" name="Rectangle 9"/>
          <p:cNvSpPr/>
          <p:nvPr/>
        </p:nvSpPr>
        <p:spPr>
          <a:xfrm>
            <a:off x="0" y="762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marR="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accent2">
                    <a:lumMod val="50000"/>
                  </a:schemeClr>
                </a:solidFill>
                <a:effectLst/>
                <a:uLnTx/>
                <a:uFillTx/>
                <a:latin typeface="Helvetica" pitchFamily="34" charset="0"/>
                <a:ea typeface="+mj-ea"/>
                <a:cs typeface="Helvetica" pitchFamily="34" charset="0"/>
              </a:rPr>
              <a:t>NSDL e-Governance Infrastructure Limited</a:t>
            </a:r>
            <a:endParaRPr lang="en-US" sz="1200" b="1" dirty="0">
              <a:solidFill>
                <a:schemeClr val="accent2">
                  <a:lumMod val="50000"/>
                </a:schemeClr>
              </a:solidFill>
              <a:latin typeface="Helvetica" pitchFamily="34" charset="0"/>
              <a:cs typeface="Helvetica" pitchFamily="34" charset="0"/>
            </a:endParaRPr>
          </a:p>
        </p:txBody>
      </p:sp>
      <p:sp>
        <p:nvSpPr>
          <p:cNvPr id="12" name="Rectangle 11"/>
          <p:cNvSpPr/>
          <p:nvPr/>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png"/>
          <p:cNvPicPr>
            <a:picLocks noChangeAspect="1"/>
          </p:cNvPicPr>
          <p:nvPr/>
        </p:nvPicPr>
        <p:blipFill>
          <a:blip r:embed="rId2" cstate="print"/>
          <a:stretch>
            <a:fillRect/>
          </a:stretch>
        </p:blipFill>
        <p:spPr>
          <a:xfrm>
            <a:off x="7220004" y="228600"/>
            <a:ext cx="1619196" cy="484632"/>
          </a:xfrm>
          <a:prstGeom prst="rect">
            <a:avLst/>
          </a:prstGeom>
        </p:spPr>
      </p:pic>
      <p:pic>
        <p:nvPicPr>
          <p:cNvPr id="14" name="Picture 13" descr="bottom_line.png"/>
          <p:cNvPicPr>
            <a:picLocks noChangeAspect="1"/>
          </p:cNvPicPr>
          <p:nvPr/>
        </p:nvPicPr>
        <p:blipFill>
          <a:blip r:embed="rId3" cstate="print"/>
          <a:stretch>
            <a:fillRect/>
          </a:stretch>
        </p:blipFill>
        <p:spPr>
          <a:xfrm>
            <a:off x="0" y="6629400"/>
            <a:ext cx="9144000" cy="152400"/>
          </a:xfrm>
          <a:prstGeom prst="rect">
            <a:avLst/>
          </a:prstGeom>
        </p:spPr>
      </p:pic>
      <p:sp>
        <p:nvSpPr>
          <p:cNvPr id="19" name="Text Placeholder 18"/>
          <p:cNvSpPr>
            <a:spLocks noGrp="1"/>
          </p:cNvSpPr>
          <p:nvPr>
            <p:ph type="body" sz="quarter" idx="10" hasCustomPrompt="1"/>
          </p:nvPr>
        </p:nvSpPr>
        <p:spPr>
          <a:xfrm>
            <a:off x="5562600" y="2438400"/>
            <a:ext cx="3352800" cy="609600"/>
          </a:xfrm>
        </p:spPr>
        <p:txBody>
          <a:bodyPr>
            <a:normAutofit/>
          </a:bodyPr>
          <a:lstStyle>
            <a:lvl1pPr algn="r">
              <a:buNone/>
              <a:defRPr sz="2800" b="1" i="0" u="none">
                <a:solidFill>
                  <a:srgbClr val="631B0D"/>
                </a:solidFill>
              </a:defRPr>
            </a:lvl1pPr>
          </a:lstStyle>
          <a:p>
            <a:pPr lvl="0"/>
            <a:r>
              <a:rPr lang="en-US" dirty="0" smtClean="0"/>
              <a:t>Presentation Title</a:t>
            </a:r>
            <a:endParaRPr lang="en-US" dirty="0"/>
          </a:p>
        </p:txBody>
      </p:sp>
      <p:sp>
        <p:nvSpPr>
          <p:cNvPr id="22" name="Text Placeholder 21"/>
          <p:cNvSpPr>
            <a:spLocks noGrp="1"/>
          </p:cNvSpPr>
          <p:nvPr>
            <p:ph type="body" sz="quarter" idx="11" hasCustomPrompt="1"/>
          </p:nvPr>
        </p:nvSpPr>
        <p:spPr>
          <a:xfrm>
            <a:off x="5562600" y="4495800"/>
            <a:ext cx="3352800" cy="3810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solidFill>
                <a:latin typeface="Helvetica" pitchFamily="34" charset="0"/>
              </a:defRPr>
            </a:lvl1pPr>
          </a:lstStyle>
          <a:p>
            <a:pPr lvl="0"/>
            <a:r>
              <a:rPr lang="en-US" dirty="0" smtClean="0"/>
              <a:t>Name of Presenter</a:t>
            </a:r>
          </a:p>
        </p:txBody>
      </p:sp>
      <p:sp>
        <p:nvSpPr>
          <p:cNvPr id="23" name="Text Placeholder 21"/>
          <p:cNvSpPr>
            <a:spLocks noGrp="1"/>
          </p:cNvSpPr>
          <p:nvPr>
            <p:ph type="body" sz="quarter" idx="12" hasCustomPrompt="1"/>
          </p:nvPr>
        </p:nvSpPr>
        <p:spPr>
          <a:xfrm>
            <a:off x="5562600" y="4953000"/>
            <a:ext cx="3352800" cy="3810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solidFill>
                <a:latin typeface="Helvetica" pitchFamily="34" charset="0"/>
              </a:defRPr>
            </a:lvl1pPr>
          </a:lstStyle>
          <a:p>
            <a:pPr lvl="0"/>
            <a:r>
              <a:rPr lang="en-US" dirty="0" smtClean="0"/>
              <a:t>Designation</a:t>
            </a:r>
          </a:p>
        </p:txBody>
      </p:sp>
      <p:sp>
        <p:nvSpPr>
          <p:cNvPr id="16" name="Rectangle 15"/>
          <p:cNvSpPr/>
          <p:nvPr/>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468839519.jpg"/>
          <p:cNvPicPr>
            <a:picLocks noChangeAspect="1"/>
          </p:cNvPicPr>
          <p:nvPr/>
        </p:nvPicPr>
        <p:blipFill>
          <a:blip r:embed="rId4" cstate="print"/>
          <a:srcRect l="34872" r="2564"/>
          <a:stretch>
            <a:fillRect/>
          </a:stretch>
        </p:blipFill>
        <p:spPr>
          <a:xfrm>
            <a:off x="0" y="1524000"/>
            <a:ext cx="4648200" cy="5257800"/>
          </a:xfrm>
          <a:prstGeom prst="flowChartDelay">
            <a:avLst/>
          </a:prstGeom>
          <a:solidFill>
            <a:schemeClr val="bg1"/>
          </a:solidFill>
          <a:ln w="63500" cap="rnd">
            <a:noFill/>
          </a:ln>
          <a:effectLst/>
        </p:spPr>
      </p:pic>
      <p:pic>
        <p:nvPicPr>
          <p:cNvPr id="18" name="Picture 17" descr="logo.png"/>
          <p:cNvPicPr>
            <a:picLocks noChangeAspect="1"/>
          </p:cNvPicPr>
          <p:nvPr/>
        </p:nvPicPr>
        <p:blipFill>
          <a:blip r:embed="rId2" cstate="print"/>
          <a:stretch>
            <a:fillRect/>
          </a:stretch>
        </p:blipFill>
        <p:spPr>
          <a:xfrm>
            <a:off x="7220004" y="228600"/>
            <a:ext cx="1619196" cy="484632"/>
          </a:xfrm>
          <a:prstGeom prst="rect">
            <a:avLst/>
          </a:prstGeom>
        </p:spPr>
      </p:pic>
      <p:pic>
        <p:nvPicPr>
          <p:cNvPr id="20" name="Picture 19" descr="bottom_line.png"/>
          <p:cNvPicPr>
            <a:picLocks noChangeAspect="1"/>
          </p:cNvPicPr>
          <p:nvPr/>
        </p:nvPicPr>
        <p:blipFill>
          <a:blip r:embed="rId3" cstate="print"/>
          <a:stretch>
            <a:fillRect/>
          </a:stretch>
        </p:blipFill>
        <p:spPr>
          <a:xfrm>
            <a:off x="0" y="6629400"/>
            <a:ext cx="9144000" cy="152400"/>
          </a:xfrm>
          <a:prstGeom prst="rect">
            <a:avLst/>
          </a:prstGeom>
        </p:spPr>
      </p:pic>
      <p:sp>
        <p:nvSpPr>
          <p:cNvPr id="24" name="Text Placeholder 21"/>
          <p:cNvSpPr>
            <a:spLocks noGrp="1"/>
          </p:cNvSpPr>
          <p:nvPr>
            <p:ph type="body" sz="quarter" idx="13" hasCustomPrompt="1"/>
          </p:nvPr>
        </p:nvSpPr>
        <p:spPr>
          <a:xfrm>
            <a:off x="5562600" y="5715000"/>
            <a:ext cx="3352800" cy="3048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solidFill>
                <a:latin typeface="Helvetica" pitchFamily="34" charset="0"/>
              </a:defRPr>
            </a:lvl1pPr>
          </a:lstStyle>
          <a:p>
            <a:pPr lvl="0"/>
            <a:r>
              <a:rPr lang="en-US" dirty="0" smtClean="0"/>
              <a:t>Date :  -  /  -  /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Helvetica"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
        <p:nvSpPr>
          <p:cNvPr id="6"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524000"/>
            <a:ext cx="8229600" cy="4495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a:prstGeom prst="rect">
            <a:avLst/>
          </a:prstGeom>
        </p:spPr>
        <p:txBody>
          <a:bodyPr vert="eaVert"/>
          <a:lstStyle>
            <a:lvl1pPr>
              <a:defRPr sz="2800">
                <a:latin typeface="Helvetica"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rPr>
              <a:t>Click to edit Master title style</a:t>
            </a:r>
          </a:p>
        </p:txBody>
      </p:sp>
      <p:sp>
        <p:nvSpPr>
          <p:cNvPr id="5"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rPr>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ttom_line.png"/>
          <p:cNvPicPr>
            <a:picLocks noChangeAspect="1"/>
          </p:cNvPicPr>
          <p:nvPr/>
        </p:nvPicPr>
        <p:blipFill>
          <a:blip r:embed="rId2" cstate="print"/>
          <a:stretch>
            <a:fillRect/>
          </a:stretch>
        </p:blipFill>
        <p:spPr>
          <a:xfrm>
            <a:off x="0" y="6629400"/>
            <a:ext cx="9144000" cy="152400"/>
          </a:xfrm>
          <a:prstGeom prst="rect">
            <a:avLst/>
          </a:prstGeom>
        </p:spPr>
      </p:pic>
      <p:sp>
        <p:nvSpPr>
          <p:cNvPr id="3" name="Rectangle 2"/>
          <p:cNvSpPr/>
          <p:nvPr/>
        </p:nvSpPr>
        <p:spPr>
          <a:xfrm>
            <a:off x="0" y="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png"/>
          <p:cNvPicPr>
            <a:picLocks noChangeAspect="1"/>
          </p:cNvPicPr>
          <p:nvPr/>
        </p:nvPicPr>
        <p:blipFill>
          <a:blip r:embed="rId3" cstate="print"/>
          <a:stretch>
            <a:fillRect/>
          </a:stretch>
        </p:blipFill>
        <p:spPr>
          <a:xfrm>
            <a:off x="7220004" y="228600"/>
            <a:ext cx="1619196" cy="484632"/>
          </a:xfrm>
          <a:prstGeom prst="rect">
            <a:avLst/>
          </a:prstGeom>
        </p:spPr>
      </p:pic>
      <p:sp>
        <p:nvSpPr>
          <p:cNvPr id="7" name="Rectangle 6"/>
          <p:cNvSpPr/>
          <p:nvPr/>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ottom_line.png"/>
          <p:cNvPicPr>
            <a:picLocks noChangeAspect="1"/>
          </p:cNvPicPr>
          <p:nvPr/>
        </p:nvPicPr>
        <p:blipFill>
          <a:blip r:embed="rId2" cstate="print"/>
          <a:stretch>
            <a:fillRect/>
          </a:stretch>
        </p:blipFill>
        <p:spPr>
          <a:xfrm>
            <a:off x="0" y="6629400"/>
            <a:ext cx="9144000" cy="152400"/>
          </a:xfrm>
          <a:prstGeom prst="rect">
            <a:avLst/>
          </a:prstGeom>
        </p:spPr>
      </p:pic>
      <p:pic>
        <p:nvPicPr>
          <p:cNvPr id="10" name="Picture 9" descr="logo.png"/>
          <p:cNvPicPr>
            <a:picLocks noChangeAspect="1"/>
          </p:cNvPicPr>
          <p:nvPr/>
        </p:nvPicPr>
        <p:blipFill>
          <a:blip r:embed="rId3" cstate="print"/>
          <a:stretch>
            <a:fillRect/>
          </a:stretch>
        </p:blipFill>
        <p:spPr>
          <a:xfrm>
            <a:off x="7220004" y="228600"/>
            <a:ext cx="1619196" cy="4846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
        <p:nvSpPr>
          <p:cNvPr id="5"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124200" cy="609600"/>
          </a:xfrm>
          <a:prstGeom prst="rect">
            <a:avLst/>
          </a:prstGeom>
        </p:spPr>
        <p:txBody>
          <a:bodyPr anchor="b"/>
          <a:lstStyle>
            <a:lvl1pPr algn="l">
              <a:defRPr sz="2000" b="1">
                <a:latin typeface="Helvetic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33800" y="1295400"/>
            <a:ext cx="495300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5000"/>
            <a:ext cx="3124200"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
        <p:nvSpPr>
          <p:cNvPr id="6"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EC"/>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204237" y="6566356"/>
            <a:ext cx="2157963" cy="215444"/>
          </a:xfrm>
          <a:prstGeom prst="rect">
            <a:avLst/>
          </a:prstGeom>
        </p:spPr>
        <p:txBody>
          <a:bodyPr wrap="none">
            <a:spAutoFit/>
          </a:bodyPr>
          <a:lstStyle/>
          <a:p>
            <a:pPr algn="r"/>
            <a:r>
              <a:rPr lang="en-US" sz="800" spc="0" dirty="0" smtClean="0">
                <a:solidFill>
                  <a:schemeClr val="tx1">
                    <a:lumMod val="65000"/>
                    <a:lumOff val="35000"/>
                  </a:schemeClr>
                </a:solidFill>
                <a:latin typeface="Helvetica" pitchFamily="34" charset="0"/>
              </a:rPr>
              <a:t>Confidential. NSDL e-Gov Internal use only</a:t>
            </a:r>
            <a:endParaRPr lang="en-US" sz="800" spc="0" dirty="0">
              <a:solidFill>
                <a:schemeClr val="tx1">
                  <a:lumMod val="65000"/>
                  <a:lumOff val="35000"/>
                </a:schemeClr>
              </a:solidFill>
              <a:latin typeface="Helvetica" pitchFamily="34" charset="0"/>
            </a:endParaRPr>
          </a:p>
        </p:txBody>
      </p:sp>
      <p:grpSp>
        <p:nvGrpSpPr>
          <p:cNvPr id="8" name="Group 7"/>
          <p:cNvGrpSpPr/>
          <p:nvPr/>
        </p:nvGrpSpPr>
        <p:grpSpPr>
          <a:xfrm>
            <a:off x="13965" y="121920"/>
            <a:ext cx="9130035" cy="669538"/>
            <a:chOff x="13965" y="121920"/>
            <a:chExt cx="9130035" cy="669538"/>
          </a:xfrm>
        </p:grpSpPr>
        <p:pic>
          <p:nvPicPr>
            <p:cNvPr id="10" name="Picture 9" descr="HEADER.png"/>
            <p:cNvPicPr>
              <a:picLocks noChangeAspect="1"/>
            </p:cNvPicPr>
            <p:nvPr userDrawn="1"/>
          </p:nvPicPr>
          <p:blipFill>
            <a:blip r:embed="rId15" cstate="print"/>
            <a:stretch>
              <a:fillRect/>
            </a:stretch>
          </p:blipFill>
          <p:spPr>
            <a:xfrm>
              <a:off x="13965" y="153421"/>
              <a:ext cx="8728359" cy="638037"/>
            </a:xfrm>
            <a:prstGeom prst="rect">
              <a:avLst/>
            </a:prstGeom>
          </p:spPr>
        </p:pic>
        <p:pic>
          <p:nvPicPr>
            <p:cNvPr id="11" name="Picture 10" descr="logo-2.png"/>
            <p:cNvPicPr>
              <a:picLocks noChangeAspect="1"/>
            </p:cNvPicPr>
            <p:nvPr userDrawn="1"/>
          </p:nvPicPr>
          <p:blipFill>
            <a:blip r:embed="rId16" cstate="print"/>
            <a:stretch>
              <a:fillRect/>
            </a:stretch>
          </p:blipFill>
          <p:spPr>
            <a:xfrm>
              <a:off x="6898106" y="121920"/>
              <a:ext cx="2245894" cy="640080"/>
            </a:xfrm>
            <a:prstGeom prst="rect">
              <a:avLst/>
            </a:prstGeom>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spcBef>
          <a:spcPct val="0"/>
        </a:spcBef>
        <a:buNone/>
        <a:defRPr sz="36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cra@nsdl.co.in" TargetMode="External"/><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15841" y="2438400"/>
            <a:ext cx="4328159" cy="1447800"/>
          </a:xfrm>
        </p:spPr>
        <p:txBody>
          <a:bodyPr>
            <a:noAutofit/>
          </a:bodyPr>
          <a:lstStyle/>
          <a:p>
            <a:pPr algn="ctr"/>
            <a:r>
              <a:rPr lang="en-US" sz="2400" dirty="0" smtClean="0">
                <a:solidFill>
                  <a:srgbClr val="9B3937"/>
                </a:solidFill>
                <a:latin typeface="Book Antiqua" panose="02040602050305030304" pitchFamily="18" charset="0"/>
                <a:cs typeface="Arial" charset="0"/>
              </a:rPr>
              <a:t> </a:t>
            </a:r>
          </a:p>
          <a:p>
            <a:pPr algn="ctr"/>
            <a:r>
              <a:rPr lang="en-US" sz="2600" dirty="0" smtClean="0">
                <a:ln w="1905"/>
                <a:solidFill>
                  <a:schemeClr val="accent3">
                    <a:lumMod val="75000"/>
                  </a:schemeClr>
                </a:solidFill>
                <a:latin typeface="Book Antiqua" panose="02040602050305030304" pitchFamily="18" charset="0"/>
                <a:cs typeface="Arial" charset="0"/>
              </a:rPr>
              <a:t>NPS - Mobile Application</a:t>
            </a:r>
            <a:endParaRPr lang="en-US" sz="2600" dirty="0">
              <a:ln w="1905"/>
              <a:solidFill>
                <a:schemeClr val="accent3">
                  <a:lumMod val="75000"/>
                </a:schemeClr>
              </a:solidFill>
              <a:latin typeface="Book Antiqua" pitchFamily="18" charset="0"/>
            </a:endParaRPr>
          </a:p>
        </p:txBody>
      </p:sp>
      <p:sp>
        <p:nvSpPr>
          <p:cNvPr id="7" name="Text Placeholder 12"/>
          <p:cNvSpPr txBox="1">
            <a:spLocks/>
          </p:cNvSpPr>
          <p:nvPr/>
        </p:nvSpPr>
        <p:spPr>
          <a:xfrm>
            <a:off x="3581400" y="914400"/>
            <a:ext cx="5334001" cy="1143000"/>
          </a:xfrm>
          <a:prstGeom prst="rect">
            <a:avLst/>
          </a:prstGeom>
        </p:spPr>
        <p:txBody>
          <a:bodyPr>
            <a:noAutofit/>
          </a:bodyPr>
          <a:lstStyle>
            <a:lvl1pPr marL="342900" indent="-342900" algn="r" rtl="0" eaLnBrk="1" fontAlgn="base" hangingPunct="1">
              <a:spcBef>
                <a:spcPct val="20000"/>
              </a:spcBef>
              <a:spcAft>
                <a:spcPct val="0"/>
              </a:spcAft>
              <a:buFont typeface="Arial" charset="0"/>
              <a:buNone/>
              <a:defRPr sz="2800" b="1" i="0" u="none" kern="1200">
                <a:solidFill>
                  <a:srgbClr val="631B0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smtClean="0">
                <a:solidFill>
                  <a:srgbClr val="8E0000">
                    <a:lumMod val="50000"/>
                  </a:srgbClr>
                </a:solidFill>
                <a:effectLst>
                  <a:outerShdw blurRad="38100" dist="38100" dir="2700000" algn="tl">
                    <a:srgbClr val="000000"/>
                  </a:outerShdw>
                </a:effectLst>
                <a:latin typeface="Book Antiqua" pitchFamily="18" charset="0"/>
              </a:rPr>
              <a:t>	</a:t>
            </a:r>
            <a:r>
              <a:rPr lang="en-US" sz="2400" dirty="0" smtClean="0">
                <a:solidFill>
                  <a:srgbClr val="8E0000">
                    <a:lumMod val="50000"/>
                  </a:srgbClr>
                </a:solidFill>
                <a:latin typeface="Book Antiqua" pitchFamily="18" charset="0"/>
              </a:rPr>
              <a:t/>
            </a:r>
            <a:br>
              <a:rPr lang="en-US" sz="2400" dirty="0" smtClean="0">
                <a:solidFill>
                  <a:srgbClr val="8E0000">
                    <a:lumMod val="50000"/>
                  </a:srgbClr>
                </a:solidFill>
                <a:latin typeface="Book Antiqua" pitchFamily="18" charset="0"/>
              </a:rPr>
            </a:br>
            <a:endParaRPr lang="en-US" sz="2400" dirty="0">
              <a:solidFill>
                <a:srgbClr val="8E0000">
                  <a:lumMod val="50000"/>
                </a:srgbClr>
              </a:solidFill>
              <a:latin typeface="Book Antiqua" pitchFamily="18" charset="0"/>
            </a:endParaRPr>
          </a:p>
        </p:txBody>
      </p:sp>
      <p:grpSp>
        <p:nvGrpSpPr>
          <p:cNvPr id="5" name="Group 4"/>
          <p:cNvGrpSpPr/>
          <p:nvPr/>
        </p:nvGrpSpPr>
        <p:grpSpPr>
          <a:xfrm>
            <a:off x="0" y="685800"/>
            <a:ext cx="5044441" cy="5943600"/>
            <a:chOff x="-15241" y="685800"/>
            <a:chExt cx="5196841" cy="594360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1" y="5445224"/>
              <a:ext cx="5196841" cy="11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sudhanshus\Desktop\SM3931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5800"/>
              <a:ext cx="4946094" cy="47594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8127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228600" y="76200"/>
            <a:ext cx="7772400" cy="685800"/>
          </a:xfrm>
        </p:spPr>
        <p:txBody>
          <a:bodyPr/>
          <a:lstStyle/>
          <a:p>
            <a:r>
              <a:rPr lang="en-US" b="1" dirty="0" smtClean="0"/>
              <a:t>Scheme Preference Change</a:t>
            </a:r>
            <a:endParaRPr lang="en-US"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795" b="4946"/>
          <a:stretch/>
        </p:blipFill>
        <p:spPr>
          <a:xfrm>
            <a:off x="228600" y="838200"/>
            <a:ext cx="3857625" cy="5638800"/>
          </a:xfrm>
          <a:prstGeom prst="rect">
            <a:avLst/>
          </a:prstGeom>
          <a:ln w="19050">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484" b="3334"/>
          <a:stretch/>
        </p:blipFill>
        <p:spPr>
          <a:xfrm>
            <a:off x="4571999" y="838200"/>
            <a:ext cx="3857625" cy="5638800"/>
          </a:xfrm>
          <a:prstGeom prst="rect">
            <a:avLst/>
          </a:prstGeom>
          <a:ln w="19050">
            <a:solidFill>
              <a:schemeClr val="tx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086" b="5555"/>
          <a:stretch/>
        </p:blipFill>
        <p:spPr>
          <a:xfrm>
            <a:off x="2643187" y="838199"/>
            <a:ext cx="3857625" cy="5638801"/>
          </a:xfrm>
          <a:prstGeom prst="rect">
            <a:avLst/>
          </a:prstGeom>
          <a:ln w="19050">
            <a:solidFill>
              <a:schemeClr val="tx1"/>
            </a:solidFill>
          </a:ln>
        </p:spPr>
      </p:pic>
      <p:sp>
        <p:nvSpPr>
          <p:cNvPr id="7" name="Rectangle 6"/>
          <p:cNvSpPr/>
          <p:nvPr/>
        </p:nvSpPr>
        <p:spPr>
          <a:xfrm>
            <a:off x="2799735" y="4572000"/>
            <a:ext cx="35052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9136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42" presetClass="exit" presetSubtype="0" fill="hold" nodeType="withEffect">
                                  <p:stCondLst>
                                    <p:cond delay="0"/>
                                  </p:stCondLst>
                                  <p:childTnLst>
                                    <p:animEffect transition="out" filter="fade">
                                      <p:cBhvr>
                                        <p:cTn id="10" dur="1000"/>
                                        <p:tgtEl>
                                          <p:spTgt spid="2"/>
                                        </p:tgtEl>
                                      </p:cBhvr>
                                    </p:animEffect>
                                    <p:anim calcmode="lin" valueType="num">
                                      <p:cBhvr>
                                        <p:cTn id="11" dur="1000"/>
                                        <p:tgtEl>
                                          <p:spTgt spid="2"/>
                                        </p:tgtEl>
                                        <p:attrNameLst>
                                          <p:attrName>ppt_x</p:attrName>
                                        </p:attrNameLst>
                                      </p:cBhvr>
                                      <p:tavLst>
                                        <p:tav tm="0">
                                          <p:val>
                                            <p:strVal val="ppt_x"/>
                                          </p:val>
                                        </p:tav>
                                        <p:tav tm="100000">
                                          <p:val>
                                            <p:strVal val="ppt_x"/>
                                          </p:val>
                                        </p:tav>
                                      </p:tavLst>
                                    </p:anim>
                                    <p:anim calcmode="lin" valueType="num">
                                      <p:cBhvr>
                                        <p:cTn id="12" dur="1000"/>
                                        <p:tgtEl>
                                          <p:spTgt spid="2"/>
                                        </p:tgtEl>
                                        <p:attrNameLst>
                                          <p:attrName>ppt_y</p:attrName>
                                        </p:attrNameLst>
                                      </p:cBhvr>
                                      <p:tavLst>
                                        <p:tav tm="0">
                                          <p:val>
                                            <p:strVal val="ppt_y"/>
                                          </p:val>
                                        </p:tav>
                                        <p:tav tm="100000">
                                          <p:val>
                                            <p:strVal val="ppt_y+.1"/>
                                          </p:val>
                                        </p:tav>
                                      </p:tavLst>
                                    </p:anim>
                                    <p:set>
                                      <p:cBhvr>
                                        <p:cTn id="13" dur="1" fill="hold">
                                          <p:stCondLst>
                                            <p:cond delay="999"/>
                                          </p:stCondLst>
                                        </p:cTn>
                                        <p:tgtEl>
                                          <p:spTgt spid="2"/>
                                        </p:tgtEl>
                                        <p:attrNameLst>
                                          <p:attrName>style.visibility</p:attrName>
                                        </p:attrNameLst>
                                      </p:cBhvr>
                                      <p:to>
                                        <p:strVal val="hidden"/>
                                      </p:to>
                                    </p:set>
                                  </p:childTnLst>
                                </p:cTn>
                              </p:par>
                              <p:par>
                                <p:cTn id="14" presetID="42" presetClass="exit" presetSubtype="0" fill="hold" nodeType="withEffect">
                                  <p:stCondLst>
                                    <p:cond delay="0"/>
                                  </p:stCondLst>
                                  <p:childTnLst>
                                    <p:animEffect transition="out" filter="fade">
                                      <p:cBhvr>
                                        <p:cTn id="15" dur="1000"/>
                                        <p:tgtEl>
                                          <p:spTgt spid="3"/>
                                        </p:tgtEl>
                                      </p:cBhvr>
                                    </p:animEffect>
                                    <p:anim calcmode="lin" valueType="num">
                                      <p:cBhvr>
                                        <p:cTn id="16" dur="1000"/>
                                        <p:tgtEl>
                                          <p:spTgt spid="3"/>
                                        </p:tgtEl>
                                        <p:attrNameLst>
                                          <p:attrName>ppt_x</p:attrName>
                                        </p:attrNameLst>
                                      </p:cBhvr>
                                      <p:tavLst>
                                        <p:tav tm="0">
                                          <p:val>
                                            <p:strVal val="ppt_x"/>
                                          </p:val>
                                        </p:tav>
                                        <p:tav tm="100000">
                                          <p:val>
                                            <p:strVal val="ppt_x"/>
                                          </p:val>
                                        </p:tav>
                                      </p:tavLst>
                                    </p:anim>
                                    <p:anim calcmode="lin" valueType="num">
                                      <p:cBhvr>
                                        <p:cTn id="17" dur="1000"/>
                                        <p:tgtEl>
                                          <p:spTgt spid="3"/>
                                        </p:tgtEl>
                                        <p:attrNameLst>
                                          <p:attrName>ppt_y</p:attrName>
                                        </p:attrNameLst>
                                      </p:cBhvr>
                                      <p:tavLst>
                                        <p:tav tm="0">
                                          <p:val>
                                            <p:strVal val="ppt_y"/>
                                          </p:val>
                                        </p:tav>
                                        <p:tav tm="100000">
                                          <p:val>
                                            <p:strVal val="ppt_y+.1"/>
                                          </p:val>
                                        </p:tav>
                                      </p:tavLst>
                                    </p:anim>
                                    <p:set>
                                      <p:cBhvr>
                                        <p:cTn id="18"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Profile Setting</a:t>
            </a:r>
            <a:endParaRPr lang="en-IN" b="1" dirty="0"/>
          </a:p>
        </p:txBody>
      </p:sp>
      <p:sp>
        <p:nvSpPr>
          <p:cNvPr id="7"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effectLst/>
              <a:uLnTx/>
              <a:uFillTx/>
              <a:latin typeface="Book Antiqua" pitchFamily="18"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068"/>
          <a:stretch/>
        </p:blipFill>
        <p:spPr>
          <a:xfrm>
            <a:off x="533400" y="790198"/>
            <a:ext cx="3600000" cy="5885239"/>
          </a:xfrm>
          <a:prstGeom prst="rect">
            <a:avLst/>
          </a:prstGeom>
          <a:ln w="19050">
            <a:solidFill>
              <a:schemeClr val="accent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202"/>
          <a:stretch/>
        </p:blipFill>
        <p:spPr>
          <a:xfrm>
            <a:off x="4829175" y="777956"/>
            <a:ext cx="3705225" cy="5897481"/>
          </a:xfrm>
          <a:prstGeom prst="rect">
            <a:avLst/>
          </a:prstGeom>
          <a:ln w="19050">
            <a:solidFill>
              <a:schemeClr val="accent1"/>
            </a:solidFill>
          </a:ln>
        </p:spPr>
      </p:pic>
    </p:spTree>
    <p:extLst>
      <p:ext uri="{BB962C8B-B14F-4D97-AF65-F5344CB8AC3E}">
        <p14:creationId xmlns:p14="http://schemas.microsoft.com/office/powerpoint/2010/main" val="4013422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228600" y="76200"/>
            <a:ext cx="7772400" cy="685800"/>
          </a:xfrm>
        </p:spPr>
        <p:txBody>
          <a:bodyPr/>
          <a:lstStyle/>
          <a:p>
            <a:r>
              <a:rPr lang="en-US" b="1" dirty="0" smtClean="0"/>
              <a:t>Address Change</a:t>
            </a:r>
            <a:endParaRPr lang="en-US"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517" b="5376"/>
          <a:stretch/>
        </p:blipFill>
        <p:spPr>
          <a:xfrm>
            <a:off x="2677600" y="823452"/>
            <a:ext cx="3857625" cy="5805948"/>
          </a:xfrm>
          <a:prstGeom prst="rect">
            <a:avLst/>
          </a:prstGeom>
          <a:ln w="19050">
            <a:solidFill>
              <a:schemeClr val="tx1"/>
            </a:solidFill>
          </a:ln>
        </p:spPr>
      </p:pic>
    </p:spTree>
    <p:extLst>
      <p:ext uri="{BB962C8B-B14F-4D97-AF65-F5344CB8AC3E}">
        <p14:creationId xmlns:p14="http://schemas.microsoft.com/office/powerpoint/2010/main" val="867036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IN" b="1" dirty="0" smtClean="0"/>
              <a:t>Log out</a:t>
            </a:r>
            <a:endParaRPr lang="en-IN" b="1" dirty="0"/>
          </a:p>
        </p:txBody>
      </p:sp>
      <p:sp>
        <p:nvSpPr>
          <p:cNvPr id="7"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Book Antiqua" pitchFamily="18" charset="0"/>
              </a:rPr>
              <a:pPr algn="ctr" eaLnBrk="1" hangingPunct="1"/>
              <a:t>13</a:t>
            </a:fld>
            <a:endParaRPr lang="en-US" sz="1200">
              <a:latin typeface="Book Antiqua"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520" b="2662"/>
          <a:stretch/>
        </p:blipFill>
        <p:spPr>
          <a:xfrm>
            <a:off x="2643187" y="736600"/>
            <a:ext cx="3681413" cy="5938837"/>
          </a:xfrm>
          <a:prstGeom prst="rect">
            <a:avLst/>
          </a:prstGeom>
          <a:ln w="19050">
            <a:solidFill>
              <a:schemeClr val="accent1"/>
            </a:solidFill>
          </a:ln>
        </p:spPr>
      </p:pic>
    </p:spTree>
    <p:extLst>
      <p:ext uri="{BB962C8B-B14F-4D97-AF65-F5344CB8AC3E}">
        <p14:creationId xmlns:p14="http://schemas.microsoft.com/office/powerpoint/2010/main" val="304687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omakb\AppData\Local\Microsoft\Windows\Temporary Internet Files\Content.IE5\VE8D9OOS\mous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95971"/>
            <a:ext cx="762000" cy="4891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0200" y="762000"/>
            <a:ext cx="6102761" cy="923330"/>
          </a:xfrm>
          <a:prstGeom prst="rect">
            <a:avLst/>
          </a:prstGeom>
          <a:noFill/>
        </p:spPr>
        <p:style>
          <a:lnRef idx="0">
            <a:schemeClr val="accent3"/>
          </a:lnRef>
          <a:fillRef idx="3">
            <a:schemeClr val="accent3"/>
          </a:fillRef>
          <a:effectRef idx="3">
            <a:schemeClr val="accent3"/>
          </a:effectRef>
          <a:fontRef idx="minor">
            <a:schemeClr val="lt1"/>
          </a:fontRef>
        </p:style>
        <p:txBody>
          <a:bodyPr wrap="none">
            <a:spAutoFit/>
          </a:bodyPr>
          <a:lstStyle/>
          <a:p>
            <a:pPr algn="ctr">
              <a:defRPr/>
            </a:pPr>
            <a:r>
              <a:rPr lang="en-US" sz="5400" b="1" dirty="0" smtClean="0">
                <a:ln w="10541" cmpd="sng">
                  <a:solidFill>
                    <a:srgbClr val="7D7D7D">
                      <a:tint val="100000"/>
                      <a:shade val="100000"/>
                      <a:satMod val="110000"/>
                    </a:srgbClr>
                  </a:solidFill>
                  <a:prstDash val="solid"/>
                </a:ln>
                <a:solidFill>
                  <a:srgbClr val="C00000"/>
                </a:solidFill>
                <a:latin typeface="Cambria" pitchFamily="18" charset="0"/>
              </a:rPr>
              <a:t>Let’s keep in touch</a:t>
            </a:r>
            <a:endParaRPr lang="en-US" sz="5400" b="1" dirty="0">
              <a:ln w="10541" cmpd="sng">
                <a:solidFill>
                  <a:srgbClr val="7D7D7D">
                    <a:tint val="100000"/>
                    <a:shade val="100000"/>
                    <a:satMod val="110000"/>
                  </a:srgbClr>
                </a:solidFill>
                <a:prstDash val="solid"/>
              </a:ln>
              <a:solidFill>
                <a:srgbClr val="C00000"/>
              </a:solidFill>
            </a:endParaRPr>
          </a:p>
        </p:txBody>
      </p:sp>
      <p:sp>
        <p:nvSpPr>
          <p:cNvPr id="4" name="Text Box 7"/>
          <p:cNvSpPr txBox="1">
            <a:spLocks noChangeArrowheads="1"/>
          </p:cNvSpPr>
          <p:nvPr/>
        </p:nvSpPr>
        <p:spPr bwMode="auto">
          <a:xfrm>
            <a:off x="2460219" y="4743271"/>
            <a:ext cx="4550974" cy="1200329"/>
          </a:xfrm>
          <a:prstGeom prst="rect">
            <a:avLst/>
          </a:prstGeom>
          <a:noFill/>
          <a:ln w="9525">
            <a:noFill/>
            <a:miter lim="800000"/>
            <a:headEnd/>
            <a:tailEnd/>
          </a:ln>
        </p:spPr>
        <p:txBody>
          <a:bodyPr wrap="square">
            <a:spAutoFit/>
          </a:bodyPr>
          <a:lstStyle/>
          <a:p>
            <a:pPr algn="ctr">
              <a:spcBef>
                <a:spcPct val="50000"/>
              </a:spcBef>
            </a:pPr>
            <a:r>
              <a:rPr lang="en-US" dirty="0" smtClean="0">
                <a:latin typeface="Cambria" pitchFamily="18" charset="0"/>
              </a:rPr>
              <a:t>Tel</a:t>
            </a:r>
            <a:r>
              <a:rPr lang="en-US" dirty="0">
                <a:latin typeface="Cambria" pitchFamily="18" charset="0"/>
              </a:rPr>
              <a:t>: </a:t>
            </a:r>
            <a:r>
              <a:rPr lang="en-US" dirty="0" smtClean="0">
                <a:latin typeface="Cambria" pitchFamily="18" charset="0"/>
              </a:rPr>
              <a:t>022-24994200 </a:t>
            </a:r>
          </a:p>
          <a:p>
            <a:pPr algn="ctr">
              <a:spcBef>
                <a:spcPct val="50000"/>
              </a:spcBef>
            </a:pPr>
            <a:r>
              <a:rPr lang="en-US" dirty="0" smtClean="0">
                <a:latin typeface="Cambria" pitchFamily="18" charset="0"/>
              </a:rPr>
              <a:t>Helpline-</a:t>
            </a:r>
            <a:r>
              <a:rPr lang="en-US" dirty="0">
                <a:latin typeface="Cambria" pitchFamily="18" charset="0"/>
              </a:rPr>
              <a:t>:1800 222 080</a:t>
            </a:r>
          </a:p>
          <a:p>
            <a:pPr algn="ctr">
              <a:spcBef>
                <a:spcPct val="50000"/>
              </a:spcBef>
            </a:pPr>
            <a:r>
              <a:rPr lang="en-US" dirty="0" smtClean="0">
                <a:latin typeface="Cambria" pitchFamily="18" charset="0"/>
              </a:rPr>
              <a:t>Email</a:t>
            </a:r>
            <a:r>
              <a:rPr lang="en-US" dirty="0">
                <a:latin typeface="Cambria" pitchFamily="18" charset="0"/>
              </a:rPr>
              <a:t>: </a:t>
            </a:r>
            <a:r>
              <a:rPr lang="en-US" dirty="0" smtClean="0">
                <a:latin typeface="Cambria" pitchFamily="18" charset="0"/>
                <a:hlinkClick r:id="rId3"/>
              </a:rPr>
              <a:t>info.cra@nsdl.co.in</a:t>
            </a:r>
            <a:r>
              <a:rPr lang="en-US" dirty="0" smtClean="0">
                <a:latin typeface="Cambria" pitchFamily="18" charset="0"/>
              </a:rPr>
              <a:t>               </a:t>
            </a:r>
            <a:endParaRPr lang="en-US" dirty="0">
              <a:latin typeface="Cambria" pitchFamily="18" charset="0"/>
            </a:endParaRPr>
          </a:p>
        </p:txBody>
      </p:sp>
      <p:pic>
        <p:nvPicPr>
          <p:cNvPr id="5" name="Picture 4"/>
          <p:cNvPicPr/>
          <p:nvPr/>
        </p:nvPicPr>
        <p:blipFill rotWithShape="1">
          <a:blip r:embed="rId4" cstate="print"/>
          <a:srcRect t="13610" b="5294"/>
          <a:stretch/>
        </p:blipFill>
        <p:spPr bwMode="auto">
          <a:xfrm>
            <a:off x="173636" y="1828800"/>
            <a:ext cx="3941163" cy="2057400"/>
          </a:xfrm>
          <a:prstGeom prst="rect">
            <a:avLst/>
          </a:prstGeom>
          <a:ln>
            <a:noFill/>
          </a:ln>
          <a:effectLst>
            <a:softEdge rad="112500"/>
          </a:effectLst>
          <a:extLst>
            <a:ext uri="{53640926-AAD7-44D8-BBD7-CCE9431645EC}">
              <a14:shadowObscured xmlns:a14="http://schemas.microsoft.com/office/drawing/2010/main"/>
            </a:ext>
          </a:extLst>
        </p:spPr>
      </p:pic>
      <p:sp>
        <p:nvSpPr>
          <p:cNvPr id="7" name="Rectangle 6"/>
          <p:cNvSpPr/>
          <p:nvPr/>
        </p:nvSpPr>
        <p:spPr>
          <a:xfrm>
            <a:off x="1263449" y="3955855"/>
            <a:ext cx="2393540" cy="369332"/>
          </a:xfrm>
          <a:prstGeom prst="rect">
            <a:avLst/>
          </a:prstGeom>
        </p:spPr>
        <p:txBody>
          <a:bodyPr wrap="none">
            <a:spAutoFit/>
          </a:bodyPr>
          <a:lstStyle/>
          <a:p>
            <a:pPr>
              <a:spcBef>
                <a:spcPct val="50000"/>
              </a:spcBef>
            </a:pPr>
            <a:r>
              <a:rPr lang="en-US" dirty="0" smtClean="0">
                <a:latin typeface="Cambria" pitchFamily="18" charset="0"/>
              </a:rPr>
              <a:t>www.npscra.nsdl.co.in</a:t>
            </a:r>
            <a:endParaRPr lang="en-US" dirty="0">
              <a:latin typeface="Cambria" pitchFamily="18" charset="0"/>
            </a:endParaRPr>
          </a:p>
        </p:txBody>
      </p:sp>
      <p:sp>
        <p:nvSpPr>
          <p:cNvPr id="8" name="Rectangle 7"/>
          <p:cNvSpPr/>
          <p:nvPr/>
        </p:nvSpPr>
        <p:spPr>
          <a:xfrm>
            <a:off x="5410200" y="3897868"/>
            <a:ext cx="2798359" cy="369332"/>
          </a:xfrm>
          <a:prstGeom prst="rect">
            <a:avLst/>
          </a:prstGeom>
        </p:spPr>
        <p:txBody>
          <a:bodyPr wrap="square">
            <a:spAutoFit/>
          </a:bodyPr>
          <a:lstStyle/>
          <a:p>
            <a:pPr>
              <a:spcBef>
                <a:spcPct val="50000"/>
              </a:spcBef>
            </a:pPr>
            <a:r>
              <a:rPr lang="en-US" dirty="0" smtClean="0">
                <a:latin typeface="Cambria" pitchFamily="18" charset="0"/>
              </a:rPr>
              <a:t>facebook.com/</a:t>
            </a:r>
            <a:r>
              <a:rPr lang="en-US" dirty="0" err="1" smtClean="0">
                <a:latin typeface="Cambria" pitchFamily="18" charset="0"/>
              </a:rPr>
              <a:t>nps.NSDL</a:t>
            </a:r>
            <a:endParaRPr lang="en-US" dirty="0">
              <a:latin typeface="Cambria" pitchFamily="18" charset="0"/>
            </a:endParaRPr>
          </a:p>
        </p:txBody>
      </p:sp>
      <p:pic>
        <p:nvPicPr>
          <p:cNvPr id="12" name="Picture 4" descr="D:\WEB cir\Facebook-logo-png-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2641" y="3897868"/>
            <a:ext cx="565518" cy="4273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00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38" r="9655" b="17274"/>
          <a:stretch/>
        </p:blipFill>
        <p:spPr bwMode="auto">
          <a:xfrm>
            <a:off x="4735706" y="1914525"/>
            <a:ext cx="3697347" cy="190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72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par>
                          <p:cTn id="11" fill="hold">
                            <p:stCondLst>
                              <p:cond delay="1250"/>
                            </p:stCondLst>
                            <p:childTnLst>
                              <p:par>
                                <p:cTn id="12" presetID="21" presetClass="entr" presetSubtype="1" fill="hold" nodeType="after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wheel(1)">
                                      <p:cBhvr>
                                        <p:cTn id="14" dur="2000"/>
                                        <p:tgtEl>
                                          <p:spTgt spid="1029"/>
                                        </p:tgtEl>
                                      </p:cBhvr>
                                    </p:animEffect>
                                  </p:childTnLst>
                                </p:cTn>
                              </p:par>
                              <p:par>
                                <p:cTn id="15" presetID="21" presetClass="entr" presetSubtype="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par>
                                <p:cTn id="27" presetID="21" presetClass="entr" presetSubtype="1"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wheel(1)">
                                      <p:cBhvr>
                                        <p:cTn id="29" dur="2000"/>
                                        <p:tgtEl>
                                          <p:spTgt spid="1030"/>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Log in and Home</a:t>
            </a:r>
            <a:endParaRPr lang="en-IN" b="1" dirty="0"/>
          </a:p>
        </p:txBody>
      </p:sp>
      <p:sp>
        <p:nvSpPr>
          <p:cNvPr id="4"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effectLst/>
              <a:uLnTx/>
              <a:uFillTx/>
              <a:latin typeface="Book Antiqua"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086"/>
          <a:stretch/>
        </p:blipFill>
        <p:spPr>
          <a:xfrm>
            <a:off x="2971800" y="685800"/>
            <a:ext cx="3529012" cy="6017451"/>
          </a:xfrm>
          <a:prstGeom prst="rect">
            <a:avLst/>
          </a:prstGeom>
          <a:ln w="19050">
            <a:solidFill>
              <a:schemeClr val="accent1"/>
            </a:solidFill>
          </a:ln>
        </p:spPr>
      </p:pic>
    </p:spTree>
    <p:extLst>
      <p:ext uri="{BB962C8B-B14F-4D97-AF65-F5344CB8AC3E}">
        <p14:creationId xmlns:p14="http://schemas.microsoft.com/office/powerpoint/2010/main" val="50304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6525"/>
            <a:ext cx="7772400" cy="685800"/>
          </a:xfrm>
        </p:spPr>
        <p:txBody>
          <a:bodyPr/>
          <a:lstStyle/>
          <a:p>
            <a:r>
              <a:rPr lang="en-IN" b="1" dirty="0" smtClean="0"/>
              <a:t>Log in and Home</a:t>
            </a:r>
            <a:endParaRPr lang="en-IN" b="1" dirty="0"/>
          </a:p>
        </p:txBody>
      </p:sp>
      <p:sp>
        <p:nvSpPr>
          <p:cNvPr id="4"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effectLst/>
              <a:uLnTx/>
              <a:uFillTx/>
              <a:latin typeface="Book Antiqua" pitchFamily="18"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516"/>
          <a:stretch/>
        </p:blipFill>
        <p:spPr>
          <a:xfrm>
            <a:off x="2864740" y="822325"/>
            <a:ext cx="3636072" cy="5807075"/>
          </a:xfrm>
          <a:prstGeom prst="rect">
            <a:avLst/>
          </a:prstGeom>
          <a:ln w="19050">
            <a:solidFill>
              <a:schemeClr val="tx1"/>
            </a:solidFill>
          </a:ln>
        </p:spPr>
      </p:pic>
    </p:spTree>
    <p:extLst>
      <p:ext uri="{BB962C8B-B14F-4D97-AF65-F5344CB8AC3E}">
        <p14:creationId xmlns:p14="http://schemas.microsoft.com/office/powerpoint/2010/main" val="417622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04800" y="136525"/>
            <a:ext cx="7772400" cy="685800"/>
          </a:xfrm>
        </p:spPr>
        <p:txBody>
          <a:bodyPr/>
          <a:lstStyle/>
          <a:p>
            <a:r>
              <a:rPr lang="en-IN" b="1" dirty="0" smtClean="0"/>
              <a:t>Menu</a:t>
            </a:r>
            <a:endParaRPr lang="en-IN"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26" b="3656"/>
          <a:stretch/>
        </p:blipFill>
        <p:spPr>
          <a:xfrm>
            <a:off x="2621063" y="914400"/>
            <a:ext cx="3857625" cy="5638800"/>
          </a:xfrm>
          <a:prstGeom prst="rect">
            <a:avLst/>
          </a:prstGeom>
          <a:ln w="19050">
            <a:solidFill>
              <a:schemeClr val="tx1"/>
            </a:solidFill>
          </a:ln>
        </p:spPr>
      </p:pic>
    </p:spTree>
    <p:extLst>
      <p:ext uri="{BB962C8B-B14F-4D97-AF65-F5344CB8AC3E}">
        <p14:creationId xmlns:p14="http://schemas.microsoft.com/office/powerpoint/2010/main" val="459469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228600" y="76200"/>
            <a:ext cx="7772400" cy="685800"/>
          </a:xfrm>
        </p:spPr>
        <p:txBody>
          <a:bodyPr/>
          <a:lstStyle/>
          <a:p>
            <a:r>
              <a:rPr lang="en-IN" b="1" dirty="0" smtClean="0"/>
              <a:t>Home page</a:t>
            </a:r>
            <a:endParaRPr lang="en-IN" b="1" dirty="0"/>
          </a:p>
        </p:txBody>
      </p:sp>
      <p:sp>
        <p:nvSpPr>
          <p:cNvPr id="21"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effectLst/>
              <a:uLnTx/>
              <a:uFillTx/>
              <a:latin typeface="Book Antiqua"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41" b="2662"/>
          <a:stretch/>
        </p:blipFill>
        <p:spPr>
          <a:xfrm>
            <a:off x="2643187" y="762000"/>
            <a:ext cx="3857625" cy="5913437"/>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EC"/>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b="1" dirty="0" smtClean="0"/>
              <a:t>Transaction Statement Request</a:t>
            </a:r>
            <a:endParaRPr lang="en-US" b="1" dirty="0"/>
          </a:p>
        </p:txBody>
      </p:sp>
      <p:sp>
        <p:nvSpPr>
          <p:cNvPr id="6"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effectLst/>
              <a:uLnTx/>
              <a:uFillTx/>
              <a:latin typeface="Book Antiqua"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842" b="2662"/>
          <a:stretch/>
        </p:blipFill>
        <p:spPr>
          <a:xfrm>
            <a:off x="2617363" y="790800"/>
            <a:ext cx="3665374" cy="5914800"/>
          </a:xfrm>
          <a:prstGeom prst="rect">
            <a:avLst/>
          </a:prstGeom>
          <a:ln w="19050">
            <a:solidFill>
              <a:schemeClr val="accent1"/>
            </a:solidFill>
          </a:ln>
        </p:spPr>
      </p:pic>
    </p:spTree>
    <p:extLst>
      <p:ext uri="{BB962C8B-B14F-4D97-AF65-F5344CB8AC3E}">
        <p14:creationId xmlns:p14="http://schemas.microsoft.com/office/powerpoint/2010/main" val="22184727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Account Details</a:t>
            </a:r>
            <a:endParaRPr lang="en-US" b="1" dirty="0"/>
          </a:p>
        </p:txBody>
      </p:sp>
      <p:sp>
        <p:nvSpPr>
          <p:cNvPr id="24"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effectLst/>
              <a:uLnTx/>
              <a:uFillTx/>
              <a:latin typeface="Book Antiqua"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068"/>
          <a:stretch/>
        </p:blipFill>
        <p:spPr>
          <a:xfrm>
            <a:off x="2643188" y="762002"/>
            <a:ext cx="3681412" cy="5795057"/>
          </a:xfrm>
          <a:prstGeom prst="rect">
            <a:avLst/>
          </a:prstGeom>
          <a:ln w="19050">
            <a:solidFill>
              <a:schemeClr val="accent1"/>
            </a:solidFill>
          </a:ln>
        </p:spPr>
      </p:pic>
    </p:spTree>
    <p:extLst>
      <p:ext uri="{BB962C8B-B14F-4D97-AF65-F5344CB8AC3E}">
        <p14:creationId xmlns:p14="http://schemas.microsoft.com/office/powerpoint/2010/main" val="241280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228600" y="76200"/>
            <a:ext cx="7772400" cy="685800"/>
          </a:xfrm>
        </p:spPr>
        <p:txBody>
          <a:bodyPr/>
          <a:lstStyle/>
          <a:p>
            <a:r>
              <a:rPr lang="en-US" b="1" dirty="0" smtClean="0"/>
              <a:t>Contribution</a:t>
            </a:r>
            <a:endParaRPr lang="en-US"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871"/>
          <a:stretch/>
        </p:blipFill>
        <p:spPr>
          <a:xfrm>
            <a:off x="2743200" y="685800"/>
            <a:ext cx="3857625" cy="5943600"/>
          </a:xfrm>
          <a:prstGeom prst="rect">
            <a:avLst/>
          </a:prstGeom>
          <a:ln w="19050">
            <a:solidFill>
              <a:schemeClr val="tx1"/>
            </a:solidFill>
          </a:ln>
        </p:spPr>
      </p:pic>
    </p:spTree>
    <p:extLst>
      <p:ext uri="{BB962C8B-B14F-4D97-AF65-F5344CB8AC3E}">
        <p14:creationId xmlns:p14="http://schemas.microsoft.com/office/powerpoint/2010/main" val="226367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228600" y="4343400"/>
            <a:ext cx="8458200" cy="1664371"/>
          </a:xfrm>
          <a:prstGeom prst="rect">
            <a:avLst/>
          </a:prstGeom>
          <a:noFill/>
          <a:ln w="9525">
            <a:noFill/>
            <a:miter lim="800000"/>
            <a:headEnd/>
            <a:tailEnd/>
          </a:ln>
        </p:spPr>
        <p:txBody>
          <a:bodyPr/>
          <a:lstStyle/>
          <a:p>
            <a:pPr marL="457200" lvl="0" indent="-457200">
              <a:lnSpc>
                <a:spcPct val="250000"/>
              </a:lnSpc>
              <a:spcBef>
                <a:spcPct val="20000"/>
              </a:spcBef>
              <a:buFont typeface="Wingdings" pitchFamily="2" charset="2"/>
              <a:buChar char="Ø"/>
            </a:pPr>
            <a:endParaRPr lang="en-US" sz="2800" dirty="0">
              <a:cs typeface="Times New Roman" pitchFamily="18" charset="0"/>
            </a:endParaRPr>
          </a:p>
        </p:txBody>
      </p:sp>
      <p:sp>
        <p:nvSpPr>
          <p:cNvPr id="6"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effectLst/>
              <a:uLnTx/>
              <a:uFillTx/>
              <a:latin typeface="Book Antiqua"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067" b="2663"/>
          <a:stretch/>
        </p:blipFill>
        <p:spPr>
          <a:xfrm>
            <a:off x="2643187" y="685800"/>
            <a:ext cx="3681413" cy="5989637"/>
          </a:xfrm>
          <a:prstGeom prst="rect">
            <a:avLst/>
          </a:prstGeom>
          <a:ln w="19050">
            <a:solidFill>
              <a:schemeClr val="accent1"/>
            </a:solidFill>
          </a:ln>
        </p:spPr>
      </p:pic>
      <p:sp>
        <p:nvSpPr>
          <p:cNvPr id="8" name="Title 2"/>
          <p:cNvSpPr>
            <a:spLocks noGrp="1"/>
          </p:cNvSpPr>
          <p:nvPr>
            <p:ph type="ctrTitle"/>
          </p:nvPr>
        </p:nvSpPr>
        <p:spPr>
          <a:xfrm>
            <a:off x="228600" y="76200"/>
            <a:ext cx="7772400" cy="685800"/>
          </a:xfrm>
        </p:spPr>
        <p:txBody>
          <a:bodyPr/>
          <a:lstStyle/>
          <a:p>
            <a:r>
              <a:rPr lang="en-US" b="1" dirty="0" smtClean="0"/>
              <a:t>Recent Contribution</a:t>
            </a:r>
            <a:endParaRPr lang="en-US" b="1" dirty="0"/>
          </a:p>
        </p:txBody>
      </p:sp>
    </p:spTree>
    <p:extLst>
      <p:ext uri="{BB962C8B-B14F-4D97-AF65-F5344CB8AC3E}">
        <p14:creationId xmlns:p14="http://schemas.microsoft.com/office/powerpoint/2010/main" val="645660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NSDL">
  <a:themeElements>
    <a:clrScheme name="nsdl">
      <a:dk1>
        <a:sysClr val="windowText" lastClr="000000"/>
      </a:dk1>
      <a:lt1>
        <a:sysClr val="window" lastClr="FFFFFF"/>
      </a:lt1>
      <a:dk2>
        <a:srgbClr val="666666"/>
      </a:dk2>
      <a:lt2>
        <a:srgbClr val="D2D2D2"/>
      </a:lt2>
      <a:accent1>
        <a:srgbClr val="500000"/>
      </a:accent1>
      <a:accent2>
        <a:srgbClr val="8E0000"/>
      </a:accent2>
      <a:accent3>
        <a:srgbClr val="B34101"/>
      </a:accent3>
      <a:accent4>
        <a:srgbClr val="F45E02"/>
      </a:accent4>
      <a:accent5>
        <a:srgbClr val="FF8C2D"/>
      </a:accent5>
      <a:accent6>
        <a:srgbClr val="FFBC43"/>
      </a:accent6>
      <a:hlink>
        <a:srgbClr val="421300"/>
      </a:hlink>
      <a:folHlink>
        <a:srgbClr val="C86400"/>
      </a:folHlink>
    </a:clrScheme>
    <a:fontScheme name="Helvetica">
      <a:majorFont>
        <a:latin typeface="Helvetica 65 Medium"/>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sdl">
    <a:dk1>
      <a:sysClr val="windowText" lastClr="000000"/>
    </a:dk1>
    <a:lt1>
      <a:sysClr val="window" lastClr="FFFFFF"/>
    </a:lt1>
    <a:dk2>
      <a:srgbClr val="666666"/>
    </a:dk2>
    <a:lt2>
      <a:srgbClr val="D2D2D2"/>
    </a:lt2>
    <a:accent1>
      <a:srgbClr val="500000"/>
    </a:accent1>
    <a:accent2>
      <a:srgbClr val="8E0000"/>
    </a:accent2>
    <a:accent3>
      <a:srgbClr val="B34101"/>
    </a:accent3>
    <a:accent4>
      <a:srgbClr val="F45E02"/>
    </a:accent4>
    <a:accent5>
      <a:srgbClr val="FF8C2D"/>
    </a:accent5>
    <a:accent6>
      <a:srgbClr val="FFBC43"/>
    </a:accent6>
    <a:hlink>
      <a:srgbClr val="421300"/>
    </a:hlink>
    <a:folHlink>
      <a:srgbClr val="C86400"/>
    </a:folHlink>
  </a:clrScheme>
</a:themeOverride>
</file>

<file path=docProps/app.xml><?xml version="1.0" encoding="utf-8"?>
<Properties xmlns="http://schemas.openxmlformats.org/officeDocument/2006/extended-properties" xmlns:vt="http://schemas.openxmlformats.org/officeDocument/2006/docPropsVTypes">
  <Template/>
  <TotalTime>13221</TotalTime>
  <Words>332</Words>
  <Application>Microsoft Office PowerPoint</Application>
  <PresentationFormat>On-screen Show (4:3)</PresentationFormat>
  <Paragraphs>43</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NSDL</vt:lpstr>
      <vt:lpstr>PowerPoint Presentation</vt:lpstr>
      <vt:lpstr>Log in and Home</vt:lpstr>
      <vt:lpstr>Log in and Home</vt:lpstr>
      <vt:lpstr>Menu</vt:lpstr>
      <vt:lpstr>Home page</vt:lpstr>
      <vt:lpstr>Transaction Statement Request</vt:lpstr>
      <vt:lpstr>Account Details</vt:lpstr>
      <vt:lpstr>Contribution</vt:lpstr>
      <vt:lpstr>Recent Contribution</vt:lpstr>
      <vt:lpstr>Scheme Preference Change</vt:lpstr>
      <vt:lpstr>Profile Setting</vt:lpstr>
      <vt:lpstr>Address Change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Abhishek Singh</dc:creator>
  <cp:lastModifiedBy>Sunny Solomon Gonsalves</cp:lastModifiedBy>
  <cp:revision>374</cp:revision>
  <dcterms:created xsi:type="dcterms:W3CDTF">2015-01-27T13:56:26Z</dcterms:created>
  <dcterms:modified xsi:type="dcterms:W3CDTF">2017-01-17T11:07:45Z</dcterms:modified>
</cp:coreProperties>
</file>